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7" r:id="rId3"/>
    <p:sldId id="261" r:id="rId4"/>
    <p:sldId id="259" r:id="rId5"/>
    <p:sldId id="262" r:id="rId6"/>
    <p:sldId id="263" r:id="rId7"/>
    <p:sldId id="265" r:id="rId8"/>
    <p:sldId id="267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0"/>
    <p:restoredTop sz="94694"/>
  </p:normalViewPr>
  <p:slideViewPr>
    <p:cSldViewPr>
      <p:cViewPr varScale="1">
        <p:scale>
          <a:sx n="79" d="100"/>
          <a:sy n="79" d="100"/>
        </p:scale>
        <p:origin x="1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B7E30-25F8-452B-9D1E-339AD92F4586}" type="datetimeFigureOut">
              <a:rPr lang="en-GB" smtClean="0"/>
              <a:t>06/08/2020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44359-E38F-4B7D-A805-A6EA9134DF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95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44359-E38F-4B7D-A805-A6EA9134DFE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35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1978" y="2283144"/>
            <a:ext cx="5620044" cy="2282579"/>
          </a:xfrm>
        </p:spPr>
        <p:txBody>
          <a:bodyPr>
            <a:norm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A3F3BE-B8DF-914D-B366-0FCA519257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61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54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5080" y="1196752"/>
            <a:ext cx="2057400" cy="4929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520" y="1196752"/>
            <a:ext cx="6408712" cy="4929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5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564FD-18A7-D242-8710-09C172E7A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E8BB8E-443B-A446-A8F4-CBC8F5351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CE3EA-0209-4C4E-95AB-CE3C3723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E529C-B357-604F-B05C-C8FADB40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01E52-347F-DC46-8CCB-284B9FBD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1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0C06-6D3C-DF45-8C73-CAC96BA32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FB0A8-A0FB-0E40-849F-2695F0BF0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8EA0F-BE04-9B49-A4CD-4C97E52C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7F433-B0B4-374B-BC37-24634387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D885A-EC54-9B49-BC86-ED1D444F4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0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AF279-2F40-F645-A028-77D4952DF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B20F7-CE6C-0540-9BFE-B9A8F246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963BD-77E7-3E47-BB42-5133CC1FF8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891C6-FEAB-E34D-A2E6-36BE5004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9C640-6E3B-C145-B4E4-F306FBA84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5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0F85D-4DEB-F54B-8AC4-9E3B16FB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15784-160A-3E45-849C-2B06CAB5B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C0164-CC5C-814C-8A28-4BA22FB5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61301-43D3-6547-952D-E4CE3DE0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9825-F797-A94C-881B-D8D12F94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C7293-6421-BE4B-B047-1637035AA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62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E89B1-A230-7543-8781-479D0FB84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1258D-5BD3-514D-8206-5EE6191E6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C7AB3-E261-BF41-BE85-36ADD76BA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893ADC-2D56-2B47-B747-23CEFB60F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B8CAFD-7777-994C-8F6A-58976AC8C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C37615-4C06-9F41-BF48-E99E796AA1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78001C-C39C-7047-AAD6-E49C9194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E3223B-E4FD-0444-BA11-BA64B071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57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BD2CB-596C-2B46-9EE1-BC033C174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F406D6-AAB2-5E48-A059-9DE08C24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ED6ED-198B-EA4E-BA51-5485DCCFA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E95B6-622C-C142-B86D-F5F696704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35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4E81C1-D5E1-2248-B3D1-DA128D77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08CC3E-EBDA-C54F-92B2-36D75DD4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D8E4D-18E0-A541-A949-68FDF99D5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4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16785-CFB0-AF42-B824-53F80E000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CBAB2-C883-A449-92DF-2F3ECF40C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501B75-439F-5D4E-8363-DD06BCDC7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673274-4CE0-4D4F-9011-5AA7EDF100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36825-9D28-274C-A3C2-252A66EE0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CEBF5-3467-B147-88E5-774A15F9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2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3478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283F7-8A93-3B45-9991-DDD21000F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C37983-3607-6A41-948C-04F5C6C2D3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865B5-8821-044C-9A07-820EE9229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B3267-8D26-0646-BE20-EE20900A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F7B5E-2A92-CF42-BA84-09DCA6AE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3AF83-8635-D647-9E48-8772D4694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10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BD60-E4A4-1E4F-9010-52342EFB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B760D-D0D9-A440-B7D3-36CEBC32C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61645-6123-2C4A-9F01-AC741322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15711-D676-D044-9E22-72A9A119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E8A20-1363-A04B-8A42-EAA2AF960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08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D42AFE-8D55-9C4F-934A-2F982B9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69FA3-1889-E040-8419-BAF96C41E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58932-2252-4442-8872-823FE6D1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EF8A1C4-9A11-9248-B1F7-BEB429EDB5E5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BB3D2-0FC8-B04F-922D-F0DBCA13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7D3D1-FABC-2E4A-8794-F79E3C51F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36C500-EA6D-BF41-A1EE-0B0E37559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7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068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248472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24428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340768"/>
            <a:ext cx="4248472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1980530"/>
            <a:ext cx="4248472" cy="41127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24745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0530"/>
            <a:ext cx="4247455" cy="41127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98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4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44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3008313" cy="122413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1196752"/>
            <a:ext cx="5544616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361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85184"/>
            <a:ext cx="5486400" cy="4261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2"/>
            <a:ext cx="5486400" cy="38164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11354"/>
            <a:ext cx="5486400" cy="653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9836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7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02630"/>
            <a:ext cx="578801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268760"/>
            <a:ext cx="864096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81" y="188640"/>
            <a:ext cx="284731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62" y="6239750"/>
            <a:ext cx="4260121" cy="274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207" y="6472146"/>
            <a:ext cx="3365273" cy="26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123728" y="6360265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Slide </a:t>
            </a:r>
            <a:fld id="{DF8AB839-C7FE-4457-8EA4-78DB94023E12}" type="slidenum">
              <a:rPr lang="en-GB" sz="1400" smtClean="0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‹#›</a:t>
            </a:fld>
            <a:endParaRPr lang="en-GB" sz="1400" dirty="0">
              <a:solidFill>
                <a:schemeClr val="bg1">
                  <a:lumMod val="6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88" y="6147375"/>
            <a:ext cx="1329060" cy="649541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181" y="188640"/>
            <a:ext cx="284731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62" y="6239750"/>
            <a:ext cx="4260121" cy="274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207" y="6472146"/>
            <a:ext cx="3365273" cy="26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SIPCMContentMarking" descr="{&quot;HashCode&quot;:269818377,&quot;Placement&quot;:&quot;Footer&quot;}"/>
          <p:cNvSpPr txBox="1"/>
          <p:nvPr userDrawn="1"/>
        </p:nvSpPr>
        <p:spPr>
          <a:xfrm>
            <a:off x="0" y="6561475"/>
            <a:ext cx="1522472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200">
                <a:solidFill>
                  <a:srgbClr val="000000"/>
                </a:solidFill>
                <a:latin typeface="Calibri" panose="020F0502020204030204" pitchFamily="34" charset="0"/>
              </a:rPr>
              <a:t>Sensitivity: Internal</a:t>
            </a:r>
          </a:p>
        </p:txBody>
      </p:sp>
    </p:spTree>
    <p:extLst>
      <p:ext uri="{BB962C8B-B14F-4D97-AF65-F5344CB8AC3E}">
        <p14:creationId xmlns:p14="http://schemas.microsoft.com/office/powerpoint/2010/main" val="388490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8"/>
        </a:buBlip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CEDCCB-73CB-9345-89FD-D7CFD3407C8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MSIPCMContentMarking" descr="{&quot;HashCode&quot;:269818377,&quot;Placement&quot;:&quot;Footer&quot;}"/>
          <p:cNvSpPr txBox="1"/>
          <p:nvPr userDrawn="1"/>
        </p:nvSpPr>
        <p:spPr>
          <a:xfrm>
            <a:off x="0" y="6561475"/>
            <a:ext cx="1522472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200">
                <a:solidFill>
                  <a:srgbClr val="000000"/>
                </a:solidFill>
                <a:latin typeface="Calibri" panose="020F0502020204030204" pitchFamily="34" charset="0"/>
              </a:rPr>
              <a:t>Sensitivity: Internal</a:t>
            </a:r>
          </a:p>
        </p:txBody>
      </p:sp>
    </p:spTree>
    <p:extLst>
      <p:ext uri="{BB962C8B-B14F-4D97-AF65-F5344CB8AC3E}">
        <p14:creationId xmlns:p14="http://schemas.microsoft.com/office/powerpoint/2010/main" val="180334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sbuxton@derby.ac.uk" TargetMode="External"/><Relationship Id="rId2" Type="http://schemas.openxmlformats.org/officeDocument/2006/relationships/hyperlink" Target="https://www.blc.ac.uk/school-leavers/studentsupport-2-2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o@samaritans.org" TargetMode="External"/><Relationship Id="rId2" Type="http://schemas.openxmlformats.org/officeDocument/2006/relationships/hyperlink" Target="https://nationalcareers.service.gov.uk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info@harmless.org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8E627-C5A8-254A-962A-E5EE4658F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3848" y="3501008"/>
            <a:ext cx="5620044" cy="228257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Managing worries around Results </a:t>
            </a:r>
            <a:r>
              <a:rPr lang="en-US" dirty="0" smtClean="0"/>
              <a:t>day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5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7E796-E0C6-4E5D-BE5D-428A8A66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 you feeling worried or stressed about your results?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0B522-0D3A-4D5E-A1FE-891636A4C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183710" cy="4351338"/>
          </a:xfrm>
        </p:spPr>
        <p:txBody>
          <a:bodyPr/>
          <a:lstStyle/>
          <a:p>
            <a:r>
              <a:rPr lang="en-US" sz="2400" dirty="0"/>
              <a:t>It’s that time of the year where you will soon be receiving your results. You may be feeling ‘worked up’ and ‘stressed’ on the run up to results day.</a:t>
            </a:r>
          </a:p>
          <a:p>
            <a:r>
              <a:rPr lang="en-GB" sz="2400" dirty="0"/>
              <a:t>It is completely normal to feel anxious waiting for your results, and afterwards when you are figuring out how your results will impact your future plans. </a:t>
            </a:r>
          </a:p>
          <a:p>
            <a:r>
              <a:rPr lang="en-GB" sz="2400" dirty="0"/>
              <a:t>Although it is normal to feel anxious, if you are struggling to cope with the stress your results are causing you, it may be a good time to reach out for support.</a:t>
            </a:r>
          </a:p>
        </p:txBody>
      </p:sp>
    </p:spTree>
    <p:extLst>
      <p:ext uri="{BB962C8B-B14F-4D97-AF65-F5344CB8AC3E}">
        <p14:creationId xmlns:p14="http://schemas.microsoft.com/office/powerpoint/2010/main" val="225007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9A4EF-5CDD-476B-9B76-0EF567976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common worries around results?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55A18-D78E-436D-9FA1-DFE14F9BD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255718" cy="4351338"/>
          </a:xfrm>
        </p:spPr>
        <p:txBody>
          <a:bodyPr/>
          <a:lstStyle/>
          <a:p>
            <a:r>
              <a:rPr lang="en-GB" dirty="0"/>
              <a:t>Worrying whether you will get the grades that you need to go to your chosen university/career plan.</a:t>
            </a:r>
          </a:p>
          <a:p>
            <a:r>
              <a:rPr lang="en-GB" dirty="0"/>
              <a:t>Letting down your tutors/parents/family members.</a:t>
            </a:r>
          </a:p>
          <a:p>
            <a:r>
              <a:rPr lang="en-GB" dirty="0"/>
              <a:t>The possibility of ‘failure’ and the pressures to ‘succeed’ can cause stress, anxiety and an overall impact on your mental health. </a:t>
            </a:r>
          </a:p>
          <a:p>
            <a:r>
              <a:rPr lang="en-GB" dirty="0"/>
              <a:t>Your worries matter to you, which means they matter to us. </a:t>
            </a:r>
          </a:p>
        </p:txBody>
      </p:sp>
    </p:spTree>
    <p:extLst>
      <p:ext uri="{BB962C8B-B14F-4D97-AF65-F5344CB8AC3E}">
        <p14:creationId xmlns:p14="http://schemas.microsoft.com/office/powerpoint/2010/main" val="1050106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0FC6D-2499-4AF7-94C2-E66FD450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are here to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9FBEB-328B-4468-9E66-30266F86A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/>
              <a:t>We have dedicated teams to help support you through any stress your results may be causing you.</a:t>
            </a:r>
          </a:p>
          <a:p>
            <a:r>
              <a:rPr lang="en-GB" sz="2600" dirty="0"/>
              <a:t>Speak to your </a:t>
            </a:r>
            <a:r>
              <a:rPr lang="en-GB" sz="2600" b="1" dirty="0">
                <a:solidFill>
                  <a:srgbClr val="FFC000"/>
                </a:solidFill>
              </a:rPr>
              <a:t>Course Tutor, </a:t>
            </a:r>
            <a:r>
              <a:rPr lang="en-GB" sz="2600" dirty="0"/>
              <a:t>they can guide your next steps.</a:t>
            </a:r>
          </a:p>
          <a:p>
            <a:r>
              <a:rPr lang="en-GB" sz="2600" dirty="0"/>
              <a:t>The </a:t>
            </a:r>
            <a:r>
              <a:rPr lang="en-GB" sz="2600" b="1" dirty="0">
                <a:solidFill>
                  <a:srgbClr val="FFC000"/>
                </a:solidFill>
              </a:rPr>
              <a:t>Learner Journey Team </a:t>
            </a:r>
            <a:r>
              <a:rPr lang="en-GB" sz="2600" dirty="0"/>
              <a:t>can talk you through your worries and guide you to make positive steps to help alleviate any stress. Our team may signpost you to the </a:t>
            </a:r>
            <a:r>
              <a:rPr lang="en-GB" sz="2600" dirty="0" smtClean="0"/>
              <a:t>other services.</a:t>
            </a:r>
            <a:endParaRPr lang="en-GB" sz="2600" dirty="0"/>
          </a:p>
          <a:p>
            <a:r>
              <a:rPr lang="en-GB" sz="2600" dirty="0"/>
              <a:t>Our </a:t>
            </a:r>
            <a:r>
              <a:rPr lang="en-GB" sz="2600" b="1" dirty="0">
                <a:solidFill>
                  <a:srgbClr val="FFC000"/>
                </a:solidFill>
              </a:rPr>
              <a:t>Careers advisor </a:t>
            </a:r>
            <a:r>
              <a:rPr lang="en-GB" sz="2600" dirty="0"/>
              <a:t>offers appointments to provide information and guidance around your progression onto a job or further education following your results. </a:t>
            </a:r>
          </a:p>
        </p:txBody>
      </p:sp>
    </p:spTree>
    <p:extLst>
      <p:ext uri="{BB962C8B-B14F-4D97-AF65-F5344CB8AC3E}">
        <p14:creationId xmlns:p14="http://schemas.microsoft.com/office/powerpoint/2010/main" val="70742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BC016-2E3F-4AD9-AD72-7225F9C9B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5ED8A-2B71-415F-99FB-26AF7879F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0768"/>
            <a:ext cx="7327726" cy="4836195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>
                <a:solidFill>
                  <a:srgbClr val="FFC000"/>
                </a:solidFill>
              </a:rPr>
              <a:t>The Learner Journey Team </a:t>
            </a:r>
            <a:r>
              <a:rPr lang="en-GB" sz="3200" dirty="0" smtClean="0"/>
              <a:t>contact </a:t>
            </a:r>
            <a:r>
              <a:rPr lang="en-GB" sz="3200" dirty="0"/>
              <a:t>details can be found on our website. Depending on what campus you are based on will determine which team member is most suitable to talk to:</a:t>
            </a:r>
          </a:p>
          <a:p>
            <a:pPr marL="0" indent="0">
              <a:buNone/>
            </a:pPr>
            <a:r>
              <a:rPr lang="en-GB" sz="3200" dirty="0">
                <a:hlinkClick r:id="rId2"/>
              </a:rPr>
              <a:t>https://www.blc.ac.uk/school-leavers/studentsupport-2-2/</a:t>
            </a:r>
            <a:r>
              <a:rPr lang="en-GB" sz="3200" dirty="0"/>
              <a:t> </a:t>
            </a:r>
          </a:p>
          <a:p>
            <a:pPr marL="0" indent="0">
              <a:buNone/>
            </a:pPr>
            <a:r>
              <a:rPr lang="en-GB" sz="3200" b="1" dirty="0">
                <a:solidFill>
                  <a:srgbClr val="FFC000"/>
                </a:solidFill>
              </a:rPr>
              <a:t>The Career Advisor </a:t>
            </a:r>
            <a:r>
              <a:rPr lang="en-GB" sz="3200" dirty="0"/>
              <a:t>details:</a:t>
            </a:r>
          </a:p>
          <a:p>
            <a:pPr marL="0" indent="0">
              <a:buNone/>
            </a:pPr>
            <a:r>
              <a:rPr lang="en-GB" sz="3200" b="0" i="0" dirty="0">
                <a:solidFill>
                  <a:srgbClr val="0A0A0A"/>
                </a:solidFill>
                <a:effectLst/>
                <a:latin typeface="Open Sans"/>
                <a:hlinkClick r:id="rId3"/>
              </a:rPr>
              <a:t>E: careersbuxton@derby.ac.uk</a:t>
            </a:r>
            <a:endParaRPr lang="en-GB" sz="3200" b="0" i="0" dirty="0">
              <a:solidFill>
                <a:srgbClr val="0A0A0A"/>
              </a:solidFill>
              <a:effectLst/>
              <a:latin typeface="Open Sans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40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A59B-2D18-48EF-840E-5E22C870B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we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E6BE6-65F5-45C1-922A-28FB3DC68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Our dedicated teams can help you to address</a:t>
            </a:r>
          </a:p>
          <a:p>
            <a:r>
              <a:rPr lang="en-GB" dirty="0"/>
              <a:t>Stress management</a:t>
            </a:r>
          </a:p>
          <a:p>
            <a:r>
              <a:rPr lang="en-GB" dirty="0"/>
              <a:t>Time management</a:t>
            </a:r>
          </a:p>
          <a:p>
            <a:r>
              <a:rPr lang="en-GB" dirty="0"/>
              <a:t>Self-organisation</a:t>
            </a:r>
          </a:p>
          <a:p>
            <a:r>
              <a:rPr lang="en-GB" dirty="0"/>
              <a:t>Healthy lifestyle</a:t>
            </a:r>
          </a:p>
          <a:p>
            <a:r>
              <a:rPr lang="en-GB" dirty="0"/>
              <a:t>Developing personal resilience</a:t>
            </a:r>
          </a:p>
          <a:p>
            <a:r>
              <a:rPr lang="en-GB" dirty="0"/>
              <a:t>Planning your Progression route </a:t>
            </a:r>
          </a:p>
          <a:p>
            <a:pPr marL="0" indent="0">
              <a:buNone/>
            </a:pPr>
            <a:r>
              <a:rPr lang="en-GB" dirty="0"/>
              <a:t>Most importantly, we are a listening ear who genuinely care and want to help.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33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ADFA-D169-46F3-94E3-59F2DCB31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Top Tips to help you when you receive your results.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B58D7-89F0-4399-BB10-0FFD6B259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Congratulate yourself- give yourself a pat on the back- you’ve worked hard after all!</a:t>
            </a:r>
          </a:p>
          <a:p>
            <a:r>
              <a:rPr lang="en-GB" dirty="0"/>
              <a:t>Consider your options and take it slow- there are plenty of options to choose from.</a:t>
            </a:r>
          </a:p>
          <a:p>
            <a:r>
              <a:rPr lang="en-GB" dirty="0"/>
              <a:t>Contemplating University Clearing- going through Clearing isn’t a bad thing.</a:t>
            </a:r>
          </a:p>
          <a:p>
            <a:r>
              <a:rPr lang="en-GB" dirty="0"/>
              <a:t>Don’t compare yourself to others</a:t>
            </a:r>
          </a:p>
          <a:p>
            <a:r>
              <a:rPr lang="en-GB" dirty="0"/>
              <a:t>Take time to de-stress- forget about your results and do something you enjoy.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96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ECFCF-F250-4D82-8E12-28FC323C8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support agencies: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018DE-B140-4527-935F-2CF69CBDF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498021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Other, external organisations offering support are:</a:t>
            </a:r>
          </a:p>
          <a:p>
            <a:r>
              <a:rPr lang="en-GB" dirty="0"/>
              <a:t>National Careers Website </a:t>
            </a:r>
            <a:r>
              <a:rPr lang="en-GB" dirty="0">
                <a:hlinkClick r:id="rId2"/>
              </a:rPr>
              <a:t>https://nationalcareers.service.gov.uk</a:t>
            </a:r>
            <a:endParaRPr lang="en-GB" dirty="0"/>
          </a:p>
          <a:p>
            <a:r>
              <a:rPr lang="en-GB" dirty="0"/>
              <a:t>Samaritans- Call 116 123. Email </a:t>
            </a:r>
            <a:r>
              <a:rPr lang="en-GB" dirty="0">
                <a:hlinkClick r:id="rId3"/>
              </a:rPr>
              <a:t>jo@samaritans.org</a:t>
            </a:r>
            <a:endParaRPr lang="en-GB" dirty="0"/>
          </a:p>
          <a:p>
            <a:r>
              <a:rPr lang="en-GB" dirty="0"/>
              <a:t>MIND- Call 0300 123 33993 or Text 86463</a:t>
            </a:r>
          </a:p>
          <a:p>
            <a:r>
              <a:rPr lang="en-GB" dirty="0"/>
              <a:t>Harmless- Email </a:t>
            </a:r>
            <a:r>
              <a:rPr lang="en-GB" dirty="0">
                <a:hlinkClick r:id="rId4"/>
              </a:rPr>
              <a:t>info@harmless.org.uk</a:t>
            </a:r>
            <a:endParaRPr lang="en-GB" dirty="0"/>
          </a:p>
          <a:p>
            <a:r>
              <a:rPr lang="en-GB" dirty="0" err="1"/>
              <a:t>Hopeline</a:t>
            </a:r>
            <a:r>
              <a:rPr lang="en-GB" dirty="0"/>
              <a:t> UK- Call 0800 068 41 41</a:t>
            </a:r>
          </a:p>
          <a:p>
            <a:r>
              <a:rPr lang="en-GB" dirty="0"/>
              <a:t>Childline</a:t>
            </a:r>
          </a:p>
          <a:p>
            <a:r>
              <a:rPr lang="en-GB" dirty="0"/>
              <a:t>NSPCC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93836"/>
      </p:ext>
    </p:extLst>
  </p:cSld>
  <p:clrMapOvr>
    <a:masterClrMapping/>
  </p:clrMapOvr>
</p:sld>
</file>

<file path=ppt/theme/theme1.xml><?xml version="1.0" encoding="utf-8"?>
<a:theme xmlns:a="http://schemas.openxmlformats.org/drawingml/2006/main" name="CLT Welcome 1 Se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CLT Welcome 1 Sept 2015</Template>
  <TotalTime>1050</TotalTime>
  <Words>486</Words>
  <Application>Microsoft Office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Trebuchet MS</vt:lpstr>
      <vt:lpstr>Wingdings</vt:lpstr>
      <vt:lpstr>CLT Welcome 1 Sept 2015</vt:lpstr>
      <vt:lpstr>Custom Design</vt:lpstr>
      <vt:lpstr>Managing worries around Results day </vt:lpstr>
      <vt:lpstr>Are you feeling worried or stressed about your results?</vt:lpstr>
      <vt:lpstr>What are common worries around results?</vt:lpstr>
      <vt:lpstr>We are here to help</vt:lpstr>
      <vt:lpstr>How to contact us</vt:lpstr>
      <vt:lpstr>How we can help</vt:lpstr>
      <vt:lpstr>Our Top Tips to help you when you receive your results.</vt:lpstr>
      <vt:lpstr>Other support agencies:</vt:lpstr>
    </vt:vector>
  </TitlesOfParts>
  <Company>Buxton &amp; Leek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Presentation</dc:subject>
  <dc:creator>L.Tildsley@blc.ac.uk</dc:creator>
  <cp:lastModifiedBy>Alison Loxton</cp:lastModifiedBy>
  <cp:revision>116</cp:revision>
  <dcterms:created xsi:type="dcterms:W3CDTF">2014-09-01T10:29:51Z</dcterms:created>
  <dcterms:modified xsi:type="dcterms:W3CDTF">2020-08-06T12:17:27Z</dcterms:modified>
  <cp:contentStatus>2016 standard template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47d098f-2640-4837-b575-e0be04df0525_Enabled">
    <vt:lpwstr>True</vt:lpwstr>
  </property>
  <property fmtid="{D5CDD505-2E9C-101B-9397-08002B2CF9AE}" pid="3" name="MSIP_Label_b47d098f-2640-4837-b575-e0be04df0525_SiteId">
    <vt:lpwstr>98f1bb3a-5efa-4782-88ba-bd897db60e62</vt:lpwstr>
  </property>
  <property fmtid="{D5CDD505-2E9C-101B-9397-08002B2CF9AE}" pid="4" name="MSIP_Label_b47d098f-2640-4837-b575-e0be04df0525_Owner">
    <vt:lpwstr>786434@derby.ac.uk</vt:lpwstr>
  </property>
  <property fmtid="{D5CDD505-2E9C-101B-9397-08002B2CF9AE}" pid="5" name="MSIP_Label_b47d098f-2640-4837-b575-e0be04df0525_SetDate">
    <vt:lpwstr>2020-08-05T14:05:59.8793309Z</vt:lpwstr>
  </property>
  <property fmtid="{D5CDD505-2E9C-101B-9397-08002B2CF9AE}" pid="6" name="MSIP_Label_b47d098f-2640-4837-b575-e0be04df0525_Name">
    <vt:lpwstr>Internal</vt:lpwstr>
  </property>
  <property fmtid="{D5CDD505-2E9C-101B-9397-08002B2CF9AE}" pid="7" name="MSIP_Label_b47d098f-2640-4837-b575-e0be04df0525_Application">
    <vt:lpwstr>Microsoft Azure Information Protection</vt:lpwstr>
  </property>
  <property fmtid="{D5CDD505-2E9C-101B-9397-08002B2CF9AE}" pid="8" name="MSIP_Label_b47d098f-2640-4837-b575-e0be04df0525_ActionId">
    <vt:lpwstr>5763ce47-93f8-4045-b685-633509aa4e3d</vt:lpwstr>
  </property>
  <property fmtid="{D5CDD505-2E9C-101B-9397-08002B2CF9AE}" pid="9" name="MSIP_Label_b47d098f-2640-4837-b575-e0be04df0525_Extended_MSFT_Method">
    <vt:lpwstr>Automatic</vt:lpwstr>
  </property>
  <property fmtid="{D5CDD505-2E9C-101B-9397-08002B2CF9AE}" pid="10" name="MSIP_Label_501a0944-9d81-4c75-b857-2ec7863455b7_Enabled">
    <vt:lpwstr>True</vt:lpwstr>
  </property>
  <property fmtid="{D5CDD505-2E9C-101B-9397-08002B2CF9AE}" pid="11" name="MSIP_Label_501a0944-9d81-4c75-b857-2ec7863455b7_SiteId">
    <vt:lpwstr>98f1bb3a-5efa-4782-88ba-bd897db60e62</vt:lpwstr>
  </property>
  <property fmtid="{D5CDD505-2E9C-101B-9397-08002B2CF9AE}" pid="12" name="MSIP_Label_501a0944-9d81-4c75-b857-2ec7863455b7_Owner">
    <vt:lpwstr>786434@derby.ac.uk</vt:lpwstr>
  </property>
  <property fmtid="{D5CDD505-2E9C-101B-9397-08002B2CF9AE}" pid="13" name="MSIP_Label_501a0944-9d81-4c75-b857-2ec7863455b7_SetDate">
    <vt:lpwstr>2020-08-05T14:05:59.8793309Z</vt:lpwstr>
  </property>
  <property fmtid="{D5CDD505-2E9C-101B-9397-08002B2CF9AE}" pid="14" name="MSIP_Label_501a0944-9d81-4c75-b857-2ec7863455b7_Name">
    <vt:lpwstr>Internal with visible marking</vt:lpwstr>
  </property>
  <property fmtid="{D5CDD505-2E9C-101B-9397-08002B2CF9AE}" pid="15" name="MSIP_Label_501a0944-9d81-4c75-b857-2ec7863455b7_Application">
    <vt:lpwstr>Microsoft Azure Information Protection</vt:lpwstr>
  </property>
  <property fmtid="{D5CDD505-2E9C-101B-9397-08002B2CF9AE}" pid="16" name="MSIP_Label_501a0944-9d81-4c75-b857-2ec7863455b7_ActionId">
    <vt:lpwstr>5763ce47-93f8-4045-b685-633509aa4e3d</vt:lpwstr>
  </property>
  <property fmtid="{D5CDD505-2E9C-101B-9397-08002B2CF9AE}" pid="17" name="MSIP_Label_501a0944-9d81-4c75-b857-2ec7863455b7_Parent">
    <vt:lpwstr>b47d098f-2640-4837-b575-e0be04df0525</vt:lpwstr>
  </property>
  <property fmtid="{D5CDD505-2E9C-101B-9397-08002B2CF9AE}" pid="18" name="MSIP_Label_501a0944-9d81-4c75-b857-2ec7863455b7_Extended_MSFT_Method">
    <vt:lpwstr>Automatic</vt:lpwstr>
  </property>
  <property fmtid="{D5CDD505-2E9C-101B-9397-08002B2CF9AE}" pid="19" name="Sensitivity">
    <vt:lpwstr>Internal Internal with visible marking</vt:lpwstr>
  </property>
</Properties>
</file>